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54"/>
  </p:notesMasterIdLst>
  <p:sldIdLst>
    <p:sldId id="285" r:id="rId11"/>
    <p:sldId id="288" r:id="rId12"/>
    <p:sldId id="289" r:id="rId13"/>
    <p:sldId id="290" r:id="rId14"/>
    <p:sldId id="291" r:id="rId15"/>
    <p:sldId id="286" r:id="rId16"/>
    <p:sldId id="329" r:id="rId17"/>
    <p:sldId id="330" r:id="rId18"/>
    <p:sldId id="292" r:id="rId19"/>
    <p:sldId id="293" r:id="rId20"/>
    <p:sldId id="294" r:id="rId21"/>
    <p:sldId id="295" r:id="rId22"/>
    <p:sldId id="298" r:id="rId23"/>
    <p:sldId id="341" r:id="rId24"/>
    <p:sldId id="299" r:id="rId25"/>
    <p:sldId id="342" r:id="rId26"/>
    <p:sldId id="300" r:id="rId27"/>
    <p:sldId id="301" r:id="rId28"/>
    <p:sldId id="343" r:id="rId29"/>
    <p:sldId id="303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3" r:id="rId38"/>
    <p:sldId id="314" r:id="rId39"/>
    <p:sldId id="315" r:id="rId40"/>
    <p:sldId id="316" r:id="rId41"/>
    <p:sldId id="317" r:id="rId42"/>
    <p:sldId id="331" r:id="rId43"/>
    <p:sldId id="319" r:id="rId44"/>
    <p:sldId id="320" r:id="rId45"/>
    <p:sldId id="332" r:id="rId46"/>
    <p:sldId id="333" r:id="rId47"/>
    <p:sldId id="321" r:id="rId48"/>
    <p:sldId id="323" r:id="rId49"/>
    <p:sldId id="346" r:id="rId50"/>
    <p:sldId id="324" r:id="rId51"/>
    <p:sldId id="325" r:id="rId52"/>
    <p:sldId id="326" r:id="rId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4" autoAdjust="0"/>
    <p:restoredTop sz="94660"/>
  </p:normalViewPr>
  <p:slideViewPr>
    <p:cSldViewPr>
      <p:cViewPr varScale="1">
        <p:scale>
          <a:sx n="69" d="100"/>
          <a:sy n="69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FC05E-F9BC-4650-B3F0-AFDB29A6D8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BF1990A-9796-45B4-A776-B2CF0AE019D9}">
      <dgm:prSet/>
      <dgm:spPr/>
      <dgm:t>
        <a:bodyPr/>
        <a:lstStyle/>
        <a:p>
          <a:pPr rtl="0"/>
          <a:endParaRPr lang="fr-FR" dirty="0"/>
        </a:p>
      </dgm:t>
    </dgm:pt>
    <dgm:pt modelId="{C013EAFE-E354-4012-A850-83DB520C7F12}" type="parTrans" cxnId="{FF04E349-4164-4036-A53A-3701716A73EA}">
      <dgm:prSet/>
      <dgm:spPr/>
      <dgm:t>
        <a:bodyPr/>
        <a:lstStyle/>
        <a:p>
          <a:endParaRPr lang="fr-FR"/>
        </a:p>
      </dgm:t>
    </dgm:pt>
    <dgm:pt modelId="{7B7284B2-922D-4AD6-891A-EFEFD1C0A736}" type="sibTrans" cxnId="{FF04E349-4164-4036-A53A-3701716A73EA}">
      <dgm:prSet/>
      <dgm:spPr/>
      <dgm:t>
        <a:bodyPr/>
        <a:lstStyle/>
        <a:p>
          <a:endParaRPr lang="fr-FR"/>
        </a:p>
      </dgm:t>
    </dgm:pt>
    <dgm:pt modelId="{79871684-64D6-4161-A705-C761C2BAB7AE}" type="pres">
      <dgm:prSet presAssocID="{951FC05E-F9BC-4650-B3F0-AFDB29A6D8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E6B420E-3AC0-4614-9456-E6DCF72C2773}" type="pres">
      <dgm:prSet presAssocID="{FBF1990A-9796-45B4-A776-B2CF0AE019D9}" presName="parentText" presStyleLbl="node1" presStyleIdx="0" presStyleCnt="1" custLinFactX="-400000" custLinFactY="-330745" custLinFactNeighborX="-500000" custLinFactNeighborY="-4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E08FBAB-88F1-4283-BF3A-867FE893B6AC}" type="presOf" srcId="{FBF1990A-9796-45B4-A776-B2CF0AE019D9}" destId="{DE6B420E-3AC0-4614-9456-E6DCF72C2773}" srcOrd="0" destOrd="0" presId="urn:microsoft.com/office/officeart/2005/8/layout/vList2"/>
    <dgm:cxn modelId="{FF04E349-4164-4036-A53A-3701716A73EA}" srcId="{951FC05E-F9BC-4650-B3F0-AFDB29A6D887}" destId="{FBF1990A-9796-45B4-A776-B2CF0AE019D9}" srcOrd="0" destOrd="0" parTransId="{C013EAFE-E354-4012-A850-83DB520C7F12}" sibTransId="{7B7284B2-922D-4AD6-891A-EFEFD1C0A736}"/>
    <dgm:cxn modelId="{2F778A9C-53F1-4989-84DF-10CBB970C9CF}" type="presOf" srcId="{951FC05E-F9BC-4650-B3F0-AFDB29A6D887}" destId="{79871684-64D6-4161-A705-C761C2BAB7AE}" srcOrd="0" destOrd="0" presId="urn:microsoft.com/office/officeart/2005/8/layout/vList2"/>
    <dgm:cxn modelId="{17AF57B5-B551-49A2-A368-9B31891376C8}" type="presParOf" srcId="{79871684-64D6-4161-A705-C761C2BAB7AE}" destId="{DE6B420E-3AC0-4614-9456-E6DCF72C27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3FCE2-FD8B-45F1-8CEF-9B6A15206502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FD38D-402A-42E2-BA26-2C609AC423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72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50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956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776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66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709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44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60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036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454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712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641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3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9692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D2BF-40FE-4114-8754-3B4F406110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60D5-23C1-40C8-9133-2AD1FE075EC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21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22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3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56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93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69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5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240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61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6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56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91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21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76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39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41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40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4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233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7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79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65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1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93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7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66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49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72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625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2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40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66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29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6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69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86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85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4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2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059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2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5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77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18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03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80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53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20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60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0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8020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4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43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54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750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90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58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290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24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561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1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980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454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62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257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73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633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26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03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00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97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0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51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315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266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65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05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83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938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68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764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31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3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4157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736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081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829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0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334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534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21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3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34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0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73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D2BF-40FE-4114-8754-3B4F406110D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360D5-23C1-40C8-9133-2AD1FE075EC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4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9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7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6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4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4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9676-E74C-4D1A-83FA-EC6570F1F59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98AF-C670-4BAF-9042-EAF3FEA9B8F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9.png"/><Relationship Id="rId4" Type="http://schemas.openxmlformats.org/officeDocument/2006/relationships/diagramData" Target="../diagrams/data1.xml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915816" y="670426"/>
            <a:ext cx="7157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 err="1" smtClean="0">
                <a:solidFill>
                  <a:prstClr val="black"/>
                </a:solidFill>
              </a:rPr>
              <a:t>Epigénétique</a:t>
            </a:r>
            <a:r>
              <a:rPr lang="fr-FR" sz="4400" b="1" i="1" dirty="0" smtClean="0">
                <a:solidFill>
                  <a:prstClr val="black"/>
                </a:solidFill>
              </a:rPr>
              <a:t> ou l’homme</a:t>
            </a:r>
          </a:p>
          <a:p>
            <a:r>
              <a:rPr lang="fr-FR" sz="4400" b="1" i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fr-FR" sz="4400" b="1" i="1" dirty="0" smtClean="0">
                <a:solidFill>
                  <a:prstClr val="black"/>
                </a:solidFill>
              </a:rPr>
              <a:t>             </a:t>
            </a:r>
            <a:r>
              <a:rPr lang="fr-FR" sz="4400" b="1" i="1" dirty="0" err="1" smtClean="0">
                <a:solidFill>
                  <a:prstClr val="black"/>
                </a:solidFill>
              </a:rPr>
              <a:t>co</a:t>
            </a:r>
            <a:r>
              <a:rPr lang="fr-FR" sz="4400" b="1" i="1" dirty="0" smtClean="0">
                <a:solidFill>
                  <a:prstClr val="black"/>
                </a:solidFill>
              </a:rPr>
              <a:t>-créateur</a:t>
            </a:r>
            <a:endParaRPr lang="fr-FR" sz="4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9"/>
            <a:ext cx="727280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67744" y="548680"/>
            <a:ext cx="4689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Acide </a:t>
            </a:r>
            <a:r>
              <a:rPr lang="fr-FR" sz="2400" i="1" dirty="0" err="1" smtClean="0">
                <a:solidFill>
                  <a:prstClr val="black"/>
                </a:solidFill>
              </a:rPr>
              <a:t>désoxy</a:t>
            </a:r>
            <a:r>
              <a:rPr lang="fr-FR" sz="2400" i="1" dirty="0" smtClean="0">
                <a:solidFill>
                  <a:prstClr val="black"/>
                </a:solidFill>
              </a:rPr>
              <a:t>-</a:t>
            </a:r>
            <a:r>
              <a:rPr lang="fr-FR" sz="2400" i="1" dirty="0" err="1" smtClean="0">
                <a:solidFill>
                  <a:prstClr val="black"/>
                </a:solidFill>
              </a:rPr>
              <a:t>ribo-nucléique</a:t>
            </a:r>
            <a:r>
              <a:rPr lang="fr-FR" sz="2400" i="1" dirty="0" smtClean="0">
                <a:solidFill>
                  <a:prstClr val="black"/>
                </a:solidFill>
              </a:rPr>
              <a:t> ou ADN</a:t>
            </a:r>
            <a:endParaRPr lang="fr-FR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692696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solidFill>
                  <a:prstClr val="black"/>
                </a:solidFill>
              </a:rPr>
              <a:t>Génome</a:t>
            </a:r>
            <a:endParaRPr lang="fr-FR" i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2696"/>
            <a:ext cx="435711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8" y="3429000"/>
            <a:ext cx="35242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05472" y="4535299"/>
            <a:ext cx="1289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</a:rPr>
              <a:t>Disque </a:t>
            </a:r>
          </a:p>
          <a:p>
            <a:r>
              <a:rPr lang="fr-FR" sz="2800" b="1" dirty="0">
                <a:solidFill>
                  <a:prstClr val="black"/>
                </a:solidFill>
              </a:rPr>
              <a:t> </a:t>
            </a:r>
            <a:r>
              <a:rPr lang="fr-FR" sz="2800" b="1" dirty="0" smtClean="0">
                <a:solidFill>
                  <a:prstClr val="black"/>
                </a:solidFill>
              </a:rPr>
              <a:t>   dur</a:t>
            </a:r>
            <a:endParaRPr lang="fr-FR" sz="28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584" y="4653136"/>
            <a:ext cx="1101767" cy="83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prstClr val="white"/>
                </a:solidFill>
              </a:rPr>
              <a:t>Disque </a:t>
            </a:r>
          </a:p>
          <a:p>
            <a:r>
              <a:rPr lang="fr-FR" sz="2400" b="1" dirty="0">
                <a:solidFill>
                  <a:prstClr val="white"/>
                </a:solidFill>
              </a:rPr>
              <a:t>    dur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5668963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1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5550024"/>
            <a:ext cx="2304256" cy="1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02433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6" y="389608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3124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39952" y="1124744"/>
            <a:ext cx="1996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Gène = recette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35774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124744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 smtClean="0"/>
              <a:t>Génome</a:t>
            </a:r>
            <a:endParaRPr lang="fr-F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04664"/>
            <a:ext cx="316835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84623" y="3270175"/>
            <a:ext cx="440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Gène porté par les chromosomes </a:t>
            </a:r>
            <a:endParaRPr lang="fr-FR" sz="24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39" y="3861048"/>
            <a:ext cx="27622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70175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" y="5668963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chromosom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40" y="332656"/>
            <a:ext cx="92850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5550024"/>
            <a:ext cx="2304256" cy="1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80831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491880" y="836712"/>
            <a:ext cx="5062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prstClr val="black"/>
                </a:solidFill>
              </a:rPr>
              <a:t>Ce livre c’est le chromosome qui porte 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les gènes.</a:t>
            </a:r>
          </a:p>
          <a:p>
            <a:endParaRPr lang="fr-FR" sz="2400" b="1" i="1" dirty="0">
              <a:solidFill>
                <a:prstClr val="black"/>
              </a:solidFill>
            </a:endParaRP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Les gènes sont les recettes…</a:t>
            </a:r>
            <a:endParaRPr lang="fr-FR" sz="2400" b="1" i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57520" y="4178697"/>
            <a:ext cx="589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prstClr val="black"/>
                </a:solidFill>
              </a:rPr>
              <a:t>L’homme possède 23 paires de chromosomes</a:t>
            </a:r>
            <a:endParaRPr lang="fr-FR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ésultat de recherche d'images pour &quot;chromosom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590465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33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1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8961"/>
            <a:ext cx="2304256" cy="1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07904" y="476672"/>
            <a:ext cx="5413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prstClr val="black"/>
                </a:solidFill>
              </a:rPr>
              <a:t>Toutes les pages du livre sont nécessaires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Pour que l’histoire ait un sens.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Quelquefois des pages peuvent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 rester collées…</a:t>
            </a:r>
            <a:endParaRPr lang="fr-FR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7932"/>
            <a:ext cx="6984776" cy="408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40" y="5668963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9672" y="3886766"/>
            <a:ext cx="3816424" cy="257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093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05" y="3861048"/>
            <a:ext cx="3729059" cy="330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51920" y="476672"/>
            <a:ext cx="2871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Codage, transcription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27422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chromosom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48680"/>
            <a:ext cx="95250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764704"/>
            <a:ext cx="822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Quelle est la similitude entre votre génome et celui de vos amis ?</a:t>
            </a:r>
            <a:endParaRPr lang="fr-FR" sz="24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300462" y="4962714"/>
            <a:ext cx="649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75 %			90 %			99,99%</a:t>
            </a:r>
            <a:endParaRPr lang="fr-FR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60" y="1628800"/>
            <a:ext cx="56886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55307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0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3073">
            <a:off x="862850" y="127113"/>
            <a:ext cx="2679288" cy="40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55976" y="908720"/>
            <a:ext cx="43126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Chaque cellule contient environ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2 mètres d’ADN.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Notre corps compte environ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50 000 milliards de cellules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contenant 100 000 milliards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de mètres d’ADN soit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2 fois et demi le tour de la terre…</a:t>
            </a:r>
            <a:endParaRPr lang="fr-FR" sz="2400" i="1" dirty="0">
              <a:solidFill>
                <a:prstClr val="black"/>
              </a:solidFill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69" y="3732090"/>
            <a:ext cx="242512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fr-FR" i="1" dirty="0" smtClean="0"/>
              <a:t>Depuis 1882…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	1882 Flemming : les chromosomes</a:t>
            </a:r>
          </a:p>
          <a:p>
            <a:pPr marL="0" indent="0">
              <a:buNone/>
            </a:pPr>
            <a:r>
              <a:rPr lang="fr-FR" sz="2400" dirty="0" smtClean="0"/>
              <a:t>	Début XXe siècle : transmission des caractères liée aux 		gènes</a:t>
            </a:r>
          </a:p>
          <a:p>
            <a:pPr marL="0" indent="0">
              <a:buNone/>
            </a:pPr>
            <a:r>
              <a:rPr lang="fr-FR" sz="2400" dirty="0" smtClean="0"/>
              <a:t>	1942 Waddington : interaction entre les gènes et 			l’environnement</a:t>
            </a:r>
          </a:p>
          <a:p>
            <a:pPr marL="0" indent="0">
              <a:buNone/>
            </a:pPr>
            <a:r>
              <a:rPr lang="fr-FR" sz="2400" dirty="0" smtClean="0"/>
              <a:t>	1953 Watson et Crick structure de l’ADN</a:t>
            </a:r>
          </a:p>
          <a:p>
            <a:pPr marL="0" indent="0">
              <a:buNone/>
            </a:pPr>
            <a:r>
              <a:rPr lang="fr-FR" sz="2400" dirty="0" smtClean="0"/>
              <a:t>	1996 Dolly</a:t>
            </a:r>
          </a:p>
          <a:p>
            <a:pPr marL="0" indent="0">
              <a:buNone/>
            </a:pPr>
            <a:r>
              <a:rPr lang="fr-FR" sz="2400" dirty="0" smtClean="0"/>
              <a:t>	2003 séquençage terminé</a:t>
            </a:r>
            <a:endParaRPr lang="fr-F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71" y="5656387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1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5580112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70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04048" y="952809"/>
            <a:ext cx="396845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 smtClean="0">
                <a:solidFill>
                  <a:prstClr val="black"/>
                </a:solidFill>
              </a:rPr>
              <a:t>Epigénétique</a:t>
            </a:r>
            <a:r>
              <a:rPr lang="fr-FR" sz="2000" b="1" i="1" dirty="0" smtClean="0">
                <a:solidFill>
                  <a:prstClr val="black"/>
                </a:solidFill>
              </a:rPr>
              <a:t> :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Régulation de la transcription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des gènes sans modification </a:t>
            </a: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de la séquence d’ADN.</a:t>
            </a:r>
          </a:p>
          <a:p>
            <a:endParaRPr lang="fr-FR" sz="2400" b="1" i="1" dirty="0" smtClean="0">
              <a:solidFill>
                <a:prstClr val="black"/>
              </a:solidFill>
            </a:endParaRPr>
          </a:p>
          <a:p>
            <a:r>
              <a:rPr lang="fr-FR" sz="2400" b="1" i="1" dirty="0" smtClean="0">
                <a:solidFill>
                  <a:prstClr val="black"/>
                </a:solidFill>
              </a:rPr>
              <a:t>C’est le logiciel…</a:t>
            </a:r>
            <a:endParaRPr lang="fr-FR" sz="2400" b="1" i="1" dirty="0">
              <a:solidFill>
                <a:prstClr val="black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27066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7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620688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 </a:t>
            </a:r>
            <a:endParaRPr lang="fr-FR" sz="2400" i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66822" y="356328"/>
            <a:ext cx="48269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 smtClean="0">
                <a:solidFill>
                  <a:prstClr val="black"/>
                </a:solidFill>
              </a:rPr>
              <a:t>Mangeons, grand-père !</a:t>
            </a:r>
          </a:p>
          <a:p>
            <a:endParaRPr lang="fr-FR" sz="2000" b="1" i="1" dirty="0">
              <a:solidFill>
                <a:prstClr val="black"/>
              </a:solidFill>
            </a:endParaRPr>
          </a:p>
          <a:p>
            <a:endParaRPr lang="fr-FR" sz="2000" b="1" i="1" dirty="0" smtClean="0">
              <a:solidFill>
                <a:prstClr val="black"/>
              </a:solidFill>
            </a:endParaRPr>
          </a:p>
          <a:p>
            <a:endParaRPr lang="fr-FR" sz="2000" b="1" i="1" dirty="0">
              <a:solidFill>
                <a:prstClr val="black"/>
              </a:solidFill>
            </a:endParaRPr>
          </a:p>
          <a:p>
            <a:endParaRPr lang="fr-FR" sz="2000" b="1" i="1" dirty="0" smtClean="0">
              <a:solidFill>
                <a:prstClr val="black"/>
              </a:solidFill>
            </a:endParaRPr>
          </a:p>
          <a:p>
            <a:endParaRPr lang="fr-FR" sz="2000" b="1" i="1" dirty="0">
              <a:solidFill>
                <a:prstClr val="black"/>
              </a:solidFill>
            </a:endParaRPr>
          </a:p>
          <a:p>
            <a:r>
              <a:rPr lang="fr-FR" sz="2000" b="1" i="1" dirty="0">
                <a:solidFill>
                  <a:prstClr val="black"/>
                </a:solidFill>
              </a:rPr>
              <a:t> </a:t>
            </a:r>
            <a:r>
              <a:rPr lang="fr-FR" sz="2000" b="1" i="1" dirty="0" smtClean="0">
                <a:solidFill>
                  <a:prstClr val="black"/>
                </a:solidFill>
              </a:rPr>
              <a:t>              </a:t>
            </a:r>
            <a:r>
              <a:rPr lang="fr-FR" sz="3600" b="1" i="1" dirty="0" smtClean="0">
                <a:solidFill>
                  <a:srgbClr val="92D050"/>
                </a:solidFill>
              </a:rPr>
              <a:t>EPIGENETIQUE</a:t>
            </a:r>
          </a:p>
          <a:p>
            <a:endParaRPr lang="fr-FR" sz="2000" b="1" i="1" dirty="0">
              <a:solidFill>
                <a:prstClr val="black"/>
              </a:solidFill>
            </a:endParaRPr>
          </a:p>
          <a:p>
            <a:endParaRPr lang="fr-FR" sz="2000" b="1" i="1" dirty="0" smtClean="0">
              <a:solidFill>
                <a:prstClr val="black"/>
              </a:solidFill>
            </a:endParaRPr>
          </a:p>
          <a:p>
            <a:endParaRPr lang="fr-FR" sz="2000" b="1" i="1" dirty="0">
              <a:solidFill>
                <a:prstClr val="black"/>
              </a:solidFill>
            </a:endParaRPr>
          </a:p>
          <a:p>
            <a:endParaRPr lang="fr-FR" sz="2000" b="1" i="1" dirty="0" smtClean="0">
              <a:solidFill>
                <a:prstClr val="black"/>
              </a:solidFill>
            </a:endParaRPr>
          </a:p>
          <a:p>
            <a:r>
              <a:rPr lang="fr-FR" sz="3600" b="1" i="1" dirty="0" smtClean="0">
                <a:solidFill>
                  <a:prstClr val="black"/>
                </a:solidFill>
              </a:rPr>
              <a:t>Mangeons grand-père !</a:t>
            </a:r>
            <a:endParaRPr lang="fr-FR" sz="3600" b="1" i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4" y="5647199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9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548680"/>
            <a:ext cx="5816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</a:rPr>
              <a:t>Modifications génétiques = mutations</a:t>
            </a:r>
            <a:endParaRPr lang="fr-FR" sz="2800" b="1" i="1" dirty="0">
              <a:solidFill>
                <a:srgbClr val="FF0000"/>
              </a:solidFill>
            </a:endParaRPr>
          </a:p>
        </p:txBody>
      </p:sp>
      <p:sp>
        <p:nvSpPr>
          <p:cNvPr id="3" name="Flèche droite rayée 2"/>
          <p:cNvSpPr/>
          <p:nvPr/>
        </p:nvSpPr>
        <p:spPr>
          <a:xfrm>
            <a:off x="1210975" y="1604952"/>
            <a:ext cx="978408" cy="38228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39752" y="1519745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srgbClr val="FF0000"/>
                </a:solidFill>
              </a:rPr>
              <a:t>Altération de l’ADN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3608" y="3780469"/>
            <a:ext cx="4406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prstClr val="black"/>
                </a:solidFill>
              </a:rPr>
              <a:t>Modifications </a:t>
            </a:r>
            <a:r>
              <a:rPr lang="fr-FR" sz="2800" b="1" i="1" dirty="0" err="1" smtClean="0">
                <a:solidFill>
                  <a:prstClr val="black"/>
                </a:solidFill>
              </a:rPr>
              <a:t>épigénétiques</a:t>
            </a:r>
            <a:endParaRPr lang="fr-FR" sz="2800" b="1" i="1" dirty="0">
              <a:solidFill>
                <a:prstClr val="black"/>
              </a:solidFill>
            </a:endParaRPr>
          </a:p>
        </p:txBody>
      </p:sp>
      <p:sp>
        <p:nvSpPr>
          <p:cNvPr id="6" name="Flèche droite rayée 5"/>
          <p:cNvSpPr/>
          <p:nvPr/>
        </p:nvSpPr>
        <p:spPr>
          <a:xfrm>
            <a:off x="1170837" y="4686235"/>
            <a:ext cx="978408" cy="36004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39752" y="4450756"/>
            <a:ext cx="6821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Pas d’altération de l’ADN</a:t>
            </a:r>
          </a:p>
          <a:p>
            <a:r>
              <a:rPr lang="fr-FR" sz="2400" i="1" dirty="0" smtClean="0">
                <a:solidFill>
                  <a:prstClr val="black"/>
                </a:solidFill>
              </a:rPr>
              <a:t>Modification de l’activité </a:t>
            </a:r>
            <a:r>
              <a:rPr lang="fr-FR" sz="2400" i="1" dirty="0" err="1" smtClean="0">
                <a:solidFill>
                  <a:prstClr val="black"/>
                </a:solidFill>
              </a:rPr>
              <a:t>transcriptionnelle</a:t>
            </a:r>
            <a:r>
              <a:rPr lang="fr-FR" sz="2400" i="1" dirty="0" smtClean="0">
                <a:solidFill>
                  <a:prstClr val="black"/>
                </a:solidFill>
              </a:rPr>
              <a:t> des gènes</a:t>
            </a:r>
            <a:endParaRPr lang="fr-FR" sz="2400" i="1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35696" y="2636912"/>
            <a:ext cx="4172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srgbClr val="00B050"/>
                </a:solidFill>
              </a:rPr>
              <a:t>HERITABLES   et   </a:t>
            </a:r>
            <a:r>
              <a:rPr lang="fr-FR" sz="2400" i="1" dirty="0" smtClean="0">
                <a:solidFill>
                  <a:srgbClr val="FF0000"/>
                </a:solidFill>
              </a:rPr>
              <a:t>IRREVERSIBLES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75656" y="5589240"/>
            <a:ext cx="392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srgbClr val="00B050"/>
                </a:solidFill>
              </a:rPr>
              <a:t>HERITABLES</a:t>
            </a:r>
            <a:r>
              <a:rPr lang="fr-FR" sz="2400" i="1" dirty="0" smtClean="0">
                <a:solidFill>
                  <a:prstClr val="black"/>
                </a:solidFill>
              </a:rPr>
              <a:t>   et   </a:t>
            </a:r>
            <a:r>
              <a:rPr lang="fr-FR" sz="2400" i="1" dirty="0" smtClean="0">
                <a:solidFill>
                  <a:srgbClr val="0070C0"/>
                </a:solidFill>
              </a:rPr>
              <a:t>REVERSIBLES</a:t>
            </a:r>
            <a:endParaRPr lang="fr-FR" sz="2400" i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21" y="5691055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1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552727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95" y="5658057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2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1"/>
            <a:ext cx="7200800" cy="466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658057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7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281113"/>
            <a:ext cx="62388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98477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5668963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8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968552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71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08104" y="1196752"/>
            <a:ext cx="289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Méthylation de l’ADN </a:t>
            </a:r>
            <a:endParaRPr lang="fr-FR" sz="2400" i="1" dirty="0"/>
          </a:p>
        </p:txBody>
      </p:sp>
      <p:sp>
        <p:nvSpPr>
          <p:cNvPr id="3" name="Flèche droite 2"/>
          <p:cNvSpPr/>
          <p:nvPr/>
        </p:nvSpPr>
        <p:spPr>
          <a:xfrm>
            <a:off x="5156605" y="1894520"/>
            <a:ext cx="705228" cy="186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914464" y="1658417"/>
            <a:ext cx="2834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m</a:t>
            </a:r>
            <a:r>
              <a:rPr lang="fr-FR" sz="2000" i="1" dirty="0" smtClean="0"/>
              <a:t>odule  la transcription</a:t>
            </a:r>
          </a:p>
          <a:p>
            <a:r>
              <a:rPr lang="fr-FR" sz="2000" i="1" dirty="0" smtClean="0"/>
              <a:t> et  l’expression des gènes</a:t>
            </a:r>
            <a:endParaRPr lang="fr-FR" sz="20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4634691" y="3215463"/>
            <a:ext cx="4644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Modification chimique des histones </a:t>
            </a:r>
            <a:endParaRPr lang="fr-FR" sz="24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07" y="3753610"/>
            <a:ext cx="73183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7" y="5215835"/>
            <a:ext cx="73183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892665" y="3677128"/>
            <a:ext cx="2582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m</a:t>
            </a:r>
            <a:r>
              <a:rPr lang="fr-FR" sz="2000" i="1" dirty="0" smtClean="0"/>
              <a:t>odifie l’accès au gène</a:t>
            </a:r>
            <a:endParaRPr lang="fr-FR" sz="20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32" y="4725144"/>
            <a:ext cx="318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Micro ARN non codants </a:t>
            </a:r>
            <a:endParaRPr lang="fr-FR" sz="2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807442" y="5140399"/>
            <a:ext cx="410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d</a:t>
            </a:r>
            <a:r>
              <a:rPr lang="fr-FR" sz="2000" i="1" dirty="0" smtClean="0"/>
              <a:t>égrade l’ARN et inhibe sa production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1302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55307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908720"/>
            <a:ext cx="4163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Combien avons-nous de gènes ?</a:t>
            </a:r>
            <a:endParaRPr lang="fr-FR" sz="24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899592" y="3068960"/>
            <a:ext cx="777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20 000                                40 000                                       100 000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769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554461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145" y="5688141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09293" y="4970852"/>
            <a:ext cx="551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Le stress inscrit dans la mémoire des gènes</a:t>
            </a:r>
            <a:endParaRPr lang="fr-FR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6" y="5668962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683418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2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5668785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612635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7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5695962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764704"/>
            <a:ext cx="522450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Dans la mémoire des gènes, on peut lire </a:t>
            </a:r>
          </a:p>
          <a:p>
            <a:endParaRPr lang="fr-FR" sz="2400" i="1" dirty="0" smtClean="0">
              <a:solidFill>
                <a:prstClr val="black"/>
              </a:solidFill>
            </a:endParaRPr>
          </a:p>
          <a:p>
            <a:r>
              <a:rPr lang="fr-FR" sz="2400" i="1" dirty="0">
                <a:solidFill>
                  <a:prstClr val="black"/>
                </a:solidFill>
              </a:rPr>
              <a:t>	</a:t>
            </a:r>
            <a:r>
              <a:rPr lang="fr-FR" sz="2400" i="1" dirty="0" smtClean="0">
                <a:solidFill>
                  <a:prstClr val="black"/>
                </a:solidFill>
              </a:rPr>
              <a:t>		   le verglas</a:t>
            </a:r>
          </a:p>
          <a:p>
            <a:endParaRPr lang="fr-FR" sz="2400" i="1" dirty="0">
              <a:solidFill>
                <a:prstClr val="black"/>
              </a:solidFill>
            </a:endParaRPr>
          </a:p>
          <a:p>
            <a:endParaRPr lang="fr-FR" sz="2400" i="1" dirty="0" smtClean="0">
              <a:solidFill>
                <a:prstClr val="black"/>
              </a:solidFill>
            </a:endParaRPr>
          </a:p>
          <a:p>
            <a:endParaRPr lang="fr-FR" sz="2400" i="1" dirty="0" smtClean="0">
              <a:solidFill>
                <a:prstClr val="black"/>
              </a:solidFill>
            </a:endParaRPr>
          </a:p>
          <a:p>
            <a:endParaRPr lang="fr-FR" sz="2400" i="1" dirty="0">
              <a:solidFill>
                <a:prstClr val="black"/>
              </a:solidFill>
            </a:endParaRPr>
          </a:p>
          <a:p>
            <a:endParaRPr lang="fr-FR" sz="2400" i="1" dirty="0" smtClean="0">
              <a:solidFill>
                <a:prstClr val="black"/>
              </a:solidFill>
            </a:endParaRPr>
          </a:p>
          <a:p>
            <a:endParaRPr lang="fr-FR" sz="2400" i="1" dirty="0">
              <a:solidFill>
                <a:prstClr val="black"/>
              </a:solidFill>
            </a:endParaRPr>
          </a:p>
          <a:p>
            <a:endParaRPr lang="fr-FR" sz="2400" i="1" dirty="0" smtClean="0">
              <a:solidFill>
                <a:prstClr val="black"/>
              </a:solidFill>
            </a:endParaRPr>
          </a:p>
          <a:p>
            <a:endParaRPr lang="fr-FR" sz="2400" i="1" dirty="0">
              <a:solidFill>
                <a:prstClr val="black"/>
              </a:solidFill>
            </a:endParaRPr>
          </a:p>
          <a:p>
            <a:endParaRPr lang="fr-FR" sz="2400" i="1" dirty="0" smtClean="0">
              <a:solidFill>
                <a:prstClr val="black"/>
              </a:solidFill>
            </a:endParaRPr>
          </a:p>
          <a:p>
            <a:endParaRPr lang="fr-FR" sz="2400" i="1" dirty="0">
              <a:solidFill>
                <a:prstClr val="black"/>
              </a:solidFill>
            </a:endParaRPr>
          </a:p>
          <a:p>
            <a:endParaRPr lang="fr-FR" sz="2400" i="1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146775575"/>
              </p:ext>
            </p:extLst>
          </p:nvPr>
        </p:nvGraphicFramePr>
        <p:xfrm>
          <a:off x="-252536" y="3681264"/>
          <a:ext cx="14401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115616" y="2339663"/>
            <a:ext cx="141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La famine</a:t>
            </a:r>
            <a:endParaRPr lang="fr-FR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71" y="2829293"/>
            <a:ext cx="34813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91680" y="5600724"/>
            <a:ext cx="2204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Les abus sexuels</a:t>
            </a:r>
            <a:endParaRPr lang="fr-FR" sz="24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40" y="5063987"/>
            <a:ext cx="17494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3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5668963"/>
            <a:ext cx="23098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495828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8329"/>
            <a:ext cx="38100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2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81642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3658" y="980728"/>
            <a:ext cx="10250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 smtClean="0">
                <a:solidFill>
                  <a:prstClr val="black"/>
                </a:solidFill>
              </a:rPr>
              <a:t>« Il est plus important </a:t>
            </a:r>
          </a:p>
          <a:p>
            <a:r>
              <a:rPr lang="fr-FR" sz="4000" i="1" dirty="0" smtClean="0">
                <a:solidFill>
                  <a:prstClr val="black"/>
                </a:solidFill>
              </a:rPr>
              <a:t>de savoir quelle sorte</a:t>
            </a:r>
          </a:p>
          <a:p>
            <a:r>
              <a:rPr lang="fr-FR" sz="4000" i="1" dirty="0" smtClean="0">
                <a:solidFill>
                  <a:prstClr val="black"/>
                </a:solidFill>
              </a:rPr>
              <a:t>de personne a une maladie</a:t>
            </a:r>
          </a:p>
          <a:p>
            <a:r>
              <a:rPr lang="fr-FR" sz="4000" i="1" dirty="0" smtClean="0">
                <a:solidFill>
                  <a:prstClr val="black"/>
                </a:solidFill>
              </a:rPr>
              <a:t>plutôt que de savoir de</a:t>
            </a:r>
          </a:p>
          <a:p>
            <a:r>
              <a:rPr lang="fr-FR" sz="4000" i="1" dirty="0" smtClean="0">
                <a:solidFill>
                  <a:prstClr val="black"/>
                </a:solidFill>
              </a:rPr>
              <a:t>quel genre de maladie </a:t>
            </a:r>
          </a:p>
          <a:p>
            <a:r>
              <a:rPr lang="fr-FR" sz="4000" i="1" dirty="0" smtClean="0">
                <a:solidFill>
                  <a:prstClr val="black"/>
                </a:solidFill>
              </a:rPr>
              <a:t>souffre une personne »</a:t>
            </a:r>
            <a:endParaRPr lang="fr-FR" sz="4000" i="1" dirty="0">
              <a:solidFill>
                <a:prstClr val="black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" y="5639116"/>
            <a:ext cx="2305050" cy="118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1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amanpourlavie.com/uploads/images/articles.cache/2010/06/07/file_main_image_4469_1_placer_bebe_sur_le_ventre_pour_jouer_4469_01_1500X1000_cache_640x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1600" y="4293096"/>
            <a:ext cx="571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A la naissance le cerveau est loin d’être fini…</a:t>
            </a:r>
            <a:endParaRPr lang="fr-FR" sz="2400" i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739840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26431"/>
            <a:ext cx="64071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4653136"/>
            <a:ext cx="5349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prstClr val="black"/>
                </a:solidFill>
              </a:rPr>
              <a:t>Nous sommes le fruit de notre épigenèse</a:t>
            </a:r>
            <a:endParaRPr lang="fr-FR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Prendre soin de ses gènes…</a:t>
            </a:r>
            <a:br>
              <a:rPr lang="fr-FR" i="1" dirty="0" smtClean="0"/>
            </a:br>
            <a:r>
              <a:rPr lang="fr-FR" sz="2800" i="1" dirty="0" smtClean="0"/>
              <a:t>selon Joël de Rosnay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i="1" dirty="0" smtClean="0"/>
              <a:t>Nutrition équilibrée</a:t>
            </a:r>
          </a:p>
          <a:p>
            <a:pPr marL="0" indent="0">
              <a:buNone/>
            </a:pPr>
            <a:endParaRPr lang="fr-FR" sz="2400" i="1" dirty="0"/>
          </a:p>
          <a:p>
            <a:pPr marL="0" indent="0">
              <a:buNone/>
            </a:pPr>
            <a:r>
              <a:rPr lang="fr-FR" sz="2400" i="1" dirty="0" smtClean="0"/>
              <a:t>  sans oublier les périodes de  jeûne…</a:t>
            </a:r>
            <a:endParaRPr lang="fr-FR" sz="24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642319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Prendre soin de ses gènes…</a:t>
            </a:r>
            <a:br>
              <a:rPr lang="fr-FR" i="1" dirty="0" smtClean="0"/>
            </a:br>
            <a:r>
              <a:rPr lang="fr-FR" sz="2800" i="1" dirty="0" smtClean="0"/>
              <a:t>selon Joël de Rosnay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i="1" dirty="0" smtClean="0"/>
              <a:t>Nutrition équilibrée</a:t>
            </a:r>
            <a:endParaRPr lang="fr-FR" sz="2400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4" y="4014315"/>
            <a:ext cx="2750840" cy="21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4680520" cy="322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55307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1268760"/>
            <a:ext cx="70270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Un gène est fragment d’ADN codant pour une protéine </a:t>
            </a:r>
          </a:p>
          <a:p>
            <a:endParaRPr lang="fr-FR" sz="2400" i="1" dirty="0"/>
          </a:p>
          <a:p>
            <a:endParaRPr lang="fr-FR" sz="2400" i="1" dirty="0" smtClean="0"/>
          </a:p>
          <a:p>
            <a:endParaRPr lang="fr-FR" sz="2400" i="1" dirty="0"/>
          </a:p>
          <a:p>
            <a:endParaRPr lang="fr-FR" sz="2400" i="1" dirty="0" smtClean="0"/>
          </a:p>
          <a:p>
            <a:endParaRPr lang="fr-FR" sz="2400" i="1" dirty="0"/>
          </a:p>
          <a:p>
            <a:r>
              <a:rPr lang="fr-FR" sz="2400" i="1" dirty="0" smtClean="0"/>
              <a:t>	VRAI					FAUX </a:t>
            </a:r>
          </a:p>
        </p:txBody>
      </p:sp>
    </p:spTree>
    <p:extLst>
      <p:ext uri="{BB962C8B-B14F-4D97-AF65-F5344CB8AC3E}">
        <p14:creationId xmlns:p14="http://schemas.microsoft.com/office/powerpoint/2010/main" val="24137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5575029"/>
            <a:ext cx="2304256" cy="1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72"/>
            <a:ext cx="165618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" y="1988840"/>
            <a:ext cx="180020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" y="3635004"/>
            <a:ext cx="1967676" cy="20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35" y="548679"/>
            <a:ext cx="1769145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13" y="2030493"/>
            <a:ext cx="1595267" cy="12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85" y="3316262"/>
            <a:ext cx="1846511" cy="175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47" y="914229"/>
            <a:ext cx="1584176" cy="109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05" y="1988840"/>
            <a:ext cx="1830823" cy="186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42" y="3765897"/>
            <a:ext cx="1798816" cy="13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7" y="764704"/>
            <a:ext cx="1440160" cy="169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63205"/>
            <a:ext cx="2308789" cy="165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977508"/>
            <a:ext cx="1800201" cy="131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rme libre 6"/>
          <p:cNvSpPr/>
          <p:nvPr/>
        </p:nvSpPr>
        <p:spPr>
          <a:xfrm>
            <a:off x="-588444" y="-11181"/>
            <a:ext cx="6816628" cy="5840234"/>
          </a:xfrm>
          <a:custGeom>
            <a:avLst/>
            <a:gdLst>
              <a:gd name="connsiteX0" fmla="*/ 630008 w 6935643"/>
              <a:gd name="connsiteY0" fmla="*/ 703908 h 5840234"/>
              <a:gd name="connsiteX1" fmla="*/ 5728480 w 6935643"/>
              <a:gd name="connsiteY1" fmla="*/ 385254 h 5840234"/>
              <a:gd name="connsiteX2" fmla="*/ 6545899 w 6935643"/>
              <a:gd name="connsiteY2" fmla="*/ 5359036 h 5840234"/>
              <a:gd name="connsiteX3" fmla="*/ 574589 w 6935643"/>
              <a:gd name="connsiteY3" fmla="*/ 5677690 h 5840234"/>
              <a:gd name="connsiteX4" fmla="*/ 574589 w 6935643"/>
              <a:gd name="connsiteY4" fmla="*/ 5636126 h 584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643" h="5840234">
                <a:moveTo>
                  <a:pt x="630008" y="703908"/>
                </a:moveTo>
                <a:cubicBezTo>
                  <a:pt x="2686253" y="156653"/>
                  <a:pt x="4742498" y="-390601"/>
                  <a:pt x="5728480" y="385254"/>
                </a:cubicBezTo>
                <a:cubicBezTo>
                  <a:pt x="6714462" y="1161109"/>
                  <a:pt x="7404881" y="4476963"/>
                  <a:pt x="6545899" y="5359036"/>
                </a:cubicBezTo>
                <a:cubicBezTo>
                  <a:pt x="5686917" y="6241109"/>
                  <a:pt x="1569807" y="5631508"/>
                  <a:pt x="574589" y="5677690"/>
                </a:cubicBezTo>
                <a:cubicBezTo>
                  <a:pt x="-420629" y="5723872"/>
                  <a:pt x="76980" y="5679999"/>
                  <a:pt x="574589" y="56361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3635896" y="351771"/>
            <a:ext cx="5605086" cy="5629111"/>
          </a:xfrm>
          <a:custGeom>
            <a:avLst/>
            <a:gdLst>
              <a:gd name="connsiteX0" fmla="*/ 6008289 w 6105271"/>
              <a:gd name="connsiteY0" fmla="*/ 4897068 h 5931878"/>
              <a:gd name="connsiteX1" fmla="*/ 840544 w 6105271"/>
              <a:gd name="connsiteY1" fmla="*/ 5617504 h 5931878"/>
              <a:gd name="connsiteX2" fmla="*/ 535744 w 6105271"/>
              <a:gd name="connsiteY2" fmla="*/ 394340 h 5931878"/>
              <a:gd name="connsiteX3" fmla="*/ 6105271 w 6105271"/>
              <a:gd name="connsiteY3" fmla="*/ 768413 h 593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271" h="5931878">
                <a:moveTo>
                  <a:pt x="6008289" y="4897068"/>
                </a:moveTo>
                <a:cubicBezTo>
                  <a:pt x="3880462" y="5632513"/>
                  <a:pt x="1752635" y="6367959"/>
                  <a:pt x="840544" y="5617504"/>
                </a:cubicBezTo>
                <a:cubicBezTo>
                  <a:pt x="-71547" y="4867049"/>
                  <a:pt x="-341711" y="1202522"/>
                  <a:pt x="535744" y="394340"/>
                </a:cubicBezTo>
                <a:cubicBezTo>
                  <a:pt x="1413198" y="-413842"/>
                  <a:pt x="3759234" y="177285"/>
                  <a:pt x="6105271" y="76841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1520" y="5859685"/>
            <a:ext cx="223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7030A0"/>
                </a:solidFill>
              </a:rPr>
              <a:t>Méthylation de l’ADN</a:t>
            </a:r>
            <a:endParaRPr lang="fr-FR" b="1" i="1" dirty="0">
              <a:solidFill>
                <a:srgbClr val="7030A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64187" y="110925"/>
            <a:ext cx="26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</a:rPr>
              <a:t>Modification des histones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Prendre soin de ses gènes…</a:t>
            </a:r>
            <a:br>
              <a:rPr lang="fr-FR" i="1" dirty="0" smtClean="0"/>
            </a:br>
            <a:r>
              <a:rPr lang="fr-FR" sz="3200" i="1" dirty="0" smtClean="0"/>
              <a:t>selon Joël de Rosnay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3015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i="1" dirty="0" smtClean="0">
                <a:solidFill>
                  <a:srgbClr val="00B0F0"/>
                </a:solidFill>
              </a:rPr>
              <a:t>Nutrition équilibrée</a:t>
            </a:r>
          </a:p>
          <a:p>
            <a:pPr marL="0" indent="0">
              <a:buNone/>
            </a:pPr>
            <a:endParaRPr lang="fr-FR" sz="2800" i="1" dirty="0" smtClean="0"/>
          </a:p>
          <a:p>
            <a:pPr marL="0" indent="0">
              <a:buNone/>
            </a:pPr>
            <a:r>
              <a:rPr lang="fr-FR" sz="2800" i="1" dirty="0" smtClean="0"/>
              <a:t>	</a:t>
            </a:r>
            <a:r>
              <a:rPr lang="fr-FR" sz="2800" i="1" dirty="0" smtClean="0">
                <a:solidFill>
                  <a:srgbClr val="FF0000"/>
                </a:solidFill>
              </a:rPr>
              <a:t>Sport</a:t>
            </a:r>
          </a:p>
          <a:p>
            <a:pPr marL="0" indent="0">
              <a:buNone/>
            </a:pPr>
            <a:endParaRPr lang="fr-FR" sz="2800" i="1" dirty="0" smtClean="0"/>
          </a:p>
          <a:p>
            <a:pPr marL="0" indent="0">
              <a:buNone/>
            </a:pPr>
            <a:r>
              <a:rPr lang="fr-FR" sz="2800" i="1" dirty="0" smtClean="0"/>
              <a:t>		</a:t>
            </a:r>
            <a:r>
              <a:rPr lang="fr-FR" sz="2800" i="1" dirty="0" smtClean="0">
                <a:solidFill>
                  <a:srgbClr val="00B050"/>
                </a:solidFill>
              </a:rPr>
              <a:t>Quête d’harmonie</a:t>
            </a:r>
          </a:p>
          <a:p>
            <a:pPr marL="0" indent="0">
              <a:buNone/>
            </a:pPr>
            <a:endParaRPr lang="fr-FR" sz="2800" i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r-FR" sz="2800" i="1" dirty="0" smtClean="0"/>
              <a:t>			</a:t>
            </a:r>
            <a:r>
              <a:rPr lang="fr-FR" sz="2800" i="1" dirty="0" smtClean="0">
                <a:solidFill>
                  <a:srgbClr val="FFFF00"/>
                </a:solidFill>
              </a:rPr>
              <a:t>Recherche du plaisir</a:t>
            </a:r>
          </a:p>
          <a:p>
            <a:pPr marL="0" indent="0">
              <a:buNone/>
            </a:pPr>
            <a:endParaRPr lang="fr-FR" sz="2800" i="1" dirty="0" smtClean="0"/>
          </a:p>
          <a:p>
            <a:pPr marL="0" indent="0">
              <a:buNone/>
            </a:pPr>
            <a:r>
              <a:rPr lang="fr-FR" sz="2800" i="1" dirty="0" smtClean="0"/>
              <a:t>				Réduction du stress</a:t>
            </a:r>
          </a:p>
          <a:p>
            <a:pPr marL="0" indent="0">
              <a:buNone/>
            </a:pPr>
            <a:endParaRPr lang="fr-FR" sz="24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4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En guise de conclusion…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1412776"/>
            <a:ext cx="7499176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i="1" dirty="0" smtClean="0"/>
              <a:t>N</a:t>
            </a:r>
            <a:r>
              <a:rPr lang="fr-FR" i="1" dirty="0" smtClean="0"/>
              <a:t> </a:t>
            </a:r>
            <a:r>
              <a:rPr lang="fr-FR" i="1" dirty="0" err="1" smtClean="0"/>
              <a:t>utrition</a:t>
            </a:r>
            <a:endParaRPr lang="fr-FR" i="1" dirty="0" smtClean="0"/>
          </a:p>
          <a:p>
            <a:pPr marL="0" indent="0">
              <a:buNone/>
            </a:pPr>
            <a:r>
              <a:rPr lang="fr-FR" b="1" i="1" dirty="0" smtClean="0"/>
              <a:t>E</a:t>
            </a:r>
            <a:r>
              <a:rPr lang="fr-FR" i="1" dirty="0" smtClean="0"/>
              <a:t>  </a:t>
            </a:r>
            <a:r>
              <a:rPr lang="fr-FR" i="1" dirty="0" err="1" smtClean="0"/>
              <a:t>xercise</a:t>
            </a:r>
            <a:endParaRPr lang="fr-FR" i="1" dirty="0" smtClean="0"/>
          </a:p>
          <a:p>
            <a:pPr marL="0" indent="0">
              <a:buNone/>
            </a:pPr>
            <a:r>
              <a:rPr lang="fr-FR" b="1" i="1" dirty="0" smtClean="0"/>
              <a:t>W</a:t>
            </a:r>
            <a:r>
              <a:rPr lang="fr-FR" i="1" dirty="0" smtClean="0"/>
              <a:t>  </a:t>
            </a:r>
            <a:r>
              <a:rPr lang="fr-FR" i="1" dirty="0" err="1" smtClean="0"/>
              <a:t>ater</a:t>
            </a:r>
            <a:endParaRPr lang="fr-FR" i="1" dirty="0" smtClean="0"/>
          </a:p>
          <a:p>
            <a:endParaRPr lang="fr-FR" i="1" dirty="0"/>
          </a:p>
          <a:p>
            <a:pPr marL="0" indent="0">
              <a:buNone/>
            </a:pPr>
            <a:r>
              <a:rPr lang="fr-FR" b="1" i="1" dirty="0" smtClean="0"/>
              <a:t>S</a:t>
            </a:r>
            <a:r>
              <a:rPr lang="fr-FR" i="1" dirty="0" smtClean="0"/>
              <a:t>  un</a:t>
            </a:r>
          </a:p>
          <a:p>
            <a:pPr marL="0" indent="0">
              <a:buNone/>
            </a:pPr>
            <a:r>
              <a:rPr lang="fr-FR" b="1" i="1" dirty="0" smtClean="0"/>
              <a:t>T</a:t>
            </a:r>
            <a:r>
              <a:rPr lang="fr-FR" i="1" dirty="0" smtClean="0"/>
              <a:t>  </a:t>
            </a:r>
            <a:r>
              <a:rPr lang="fr-FR" i="1" dirty="0" err="1" smtClean="0"/>
              <a:t>emperance</a:t>
            </a:r>
            <a:endParaRPr lang="fr-FR" i="1" dirty="0" smtClean="0"/>
          </a:p>
          <a:p>
            <a:pPr marL="0" indent="0">
              <a:buNone/>
            </a:pPr>
            <a:r>
              <a:rPr lang="fr-FR" b="1" i="1" dirty="0" smtClean="0"/>
              <a:t>A</a:t>
            </a:r>
            <a:r>
              <a:rPr lang="fr-FR" i="1" dirty="0" smtClean="0"/>
              <a:t>  </a:t>
            </a:r>
            <a:r>
              <a:rPr lang="fr-FR" i="1" dirty="0" err="1" smtClean="0"/>
              <a:t>ir</a:t>
            </a:r>
            <a:endParaRPr lang="fr-FR" i="1" dirty="0" smtClean="0"/>
          </a:p>
          <a:p>
            <a:pPr marL="0" indent="0">
              <a:buNone/>
            </a:pPr>
            <a:r>
              <a:rPr lang="fr-FR" b="1" i="1" dirty="0" smtClean="0"/>
              <a:t>R</a:t>
            </a:r>
            <a:r>
              <a:rPr lang="fr-FR" i="1" dirty="0" smtClean="0"/>
              <a:t>  est</a:t>
            </a:r>
          </a:p>
          <a:p>
            <a:pPr marL="0" indent="0">
              <a:buNone/>
            </a:pPr>
            <a:r>
              <a:rPr lang="fr-FR" b="1" i="1" dirty="0" smtClean="0"/>
              <a:t>T</a:t>
            </a:r>
            <a:r>
              <a:rPr lang="fr-FR" i="1" dirty="0" smtClean="0"/>
              <a:t>  </a:t>
            </a:r>
            <a:r>
              <a:rPr lang="fr-FR" i="1" dirty="0" err="1" smtClean="0"/>
              <a:t>rust</a:t>
            </a:r>
            <a:endParaRPr lang="fr-FR" i="1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41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1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511256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23" y="5668963"/>
            <a:ext cx="2305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55776" y="5733256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Fin.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31996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55307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9552" y="1373560"/>
            <a:ext cx="103412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        Quel est le prix du séquençage d’un génome humain ?</a:t>
            </a:r>
          </a:p>
          <a:p>
            <a:endParaRPr lang="fr-FR" sz="2400" i="1" dirty="0"/>
          </a:p>
          <a:p>
            <a:endParaRPr lang="fr-FR" sz="2400" i="1" dirty="0" smtClean="0"/>
          </a:p>
          <a:p>
            <a:endParaRPr lang="fr-FR" sz="2400" i="1" dirty="0" smtClean="0"/>
          </a:p>
          <a:p>
            <a:endParaRPr lang="fr-FR" sz="2400" i="1" dirty="0"/>
          </a:p>
          <a:p>
            <a:endParaRPr lang="fr-FR" sz="2400" i="1" dirty="0" smtClean="0"/>
          </a:p>
          <a:p>
            <a:r>
              <a:rPr lang="fr-FR" sz="2400" i="1" dirty="0" smtClean="0"/>
              <a:t>       1 000 €			10 000 €		50 000 €			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6242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6" y="0"/>
            <a:ext cx="784887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6516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4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RÃ©sultat de recherche d'images pour &quot;le Point jeudi 1 mars 2018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-63034"/>
            <a:ext cx="5344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vers le bas 3"/>
          <p:cNvSpPr/>
          <p:nvPr/>
        </p:nvSpPr>
        <p:spPr>
          <a:xfrm rot="1848533">
            <a:off x="5402749" y="3319143"/>
            <a:ext cx="484632" cy="309634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2040" y="3044179"/>
            <a:ext cx="4346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prstClr val="black"/>
                </a:solidFill>
              </a:rPr>
              <a:t>                           Jeudi 1</a:t>
            </a:r>
            <a:r>
              <a:rPr lang="fr-FR" b="1" i="1" baseline="30000" dirty="0" smtClean="0">
                <a:solidFill>
                  <a:prstClr val="black"/>
                </a:solidFill>
              </a:rPr>
              <a:t>er</a:t>
            </a:r>
            <a:r>
              <a:rPr lang="fr-FR" b="1" i="1" dirty="0" smtClean="0">
                <a:solidFill>
                  <a:prstClr val="black"/>
                </a:solidFill>
              </a:rPr>
              <a:t> mars 2018</a:t>
            </a:r>
            <a:endParaRPr lang="fr-FR" b="1" i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55307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1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Sciences et Avenir fÃ©vrier 209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" y="404664"/>
            <a:ext cx="43148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 vers le bas 1"/>
          <p:cNvSpPr/>
          <p:nvPr/>
        </p:nvSpPr>
        <p:spPr>
          <a:xfrm rot="2616342">
            <a:off x="4420780" y="3283333"/>
            <a:ext cx="484632" cy="309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855185" y="3262164"/>
            <a:ext cx="1488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/>
              <a:t>Février 201</a:t>
            </a:r>
            <a:r>
              <a:rPr lang="fr-FR" sz="2000" i="1" dirty="0" smtClean="0"/>
              <a:t>9</a:t>
            </a:r>
            <a:endParaRPr lang="fr-FR" sz="20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553075"/>
            <a:ext cx="2305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8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5550024"/>
            <a:ext cx="2304256" cy="1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548680"/>
            <a:ext cx="77668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i="1" dirty="0" smtClean="0">
                <a:solidFill>
                  <a:prstClr val="black"/>
                </a:solidFill>
              </a:rPr>
              <a:t>Quelques définitions :  </a:t>
            </a:r>
          </a:p>
          <a:p>
            <a:r>
              <a:rPr lang="fr-FR" sz="4000" i="1" dirty="0">
                <a:solidFill>
                  <a:prstClr val="black"/>
                </a:solidFill>
              </a:rPr>
              <a:t>	</a:t>
            </a:r>
            <a:r>
              <a:rPr lang="fr-FR" sz="4000" i="1" dirty="0" smtClean="0">
                <a:solidFill>
                  <a:prstClr val="black"/>
                </a:solidFill>
              </a:rPr>
              <a:t>		   génome, gènes, ADN,</a:t>
            </a:r>
          </a:p>
          <a:p>
            <a:r>
              <a:rPr lang="fr-FR" sz="4000" i="1" dirty="0">
                <a:solidFill>
                  <a:prstClr val="black"/>
                </a:solidFill>
              </a:rPr>
              <a:t>	</a:t>
            </a:r>
            <a:r>
              <a:rPr lang="fr-FR" sz="4000" i="1" dirty="0" smtClean="0">
                <a:solidFill>
                  <a:prstClr val="black"/>
                </a:solidFill>
              </a:rPr>
              <a:t>		   ARN, chromosome…</a:t>
            </a:r>
            <a:endParaRPr lang="fr-FR" sz="4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Présentation7</Template>
  <TotalTime>313</TotalTime>
  <Words>355</Words>
  <Application>Microsoft Office PowerPoint</Application>
  <PresentationFormat>Affichage à l'écran (4:3)</PresentationFormat>
  <Paragraphs>145</Paragraphs>
  <Slides>43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43</vt:i4>
      </vt:variant>
    </vt:vector>
  </HeadingPairs>
  <TitlesOfParts>
    <vt:vector size="53" baseType="lpstr">
      <vt:lpstr>Présentation7</vt:lpstr>
      <vt:lpstr>Thème Office</vt:lpstr>
      <vt:lpstr>1_Thème Office</vt:lpstr>
      <vt:lpstr>2_Thème Office</vt:lpstr>
      <vt:lpstr>3_Thème Office</vt:lpstr>
      <vt:lpstr>4_Thème Office</vt:lpstr>
      <vt:lpstr>5_Thème Office</vt:lpstr>
      <vt:lpstr>6_Thème Office</vt:lpstr>
      <vt:lpstr>7_Thème Office</vt:lpstr>
      <vt:lpstr>8_Thème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Depuis 1882…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Prendre soin de ses gènes… selon Joël de Rosnay</vt:lpstr>
      <vt:lpstr>Prendre soin de ses gènes… selon Joël de Rosnay</vt:lpstr>
      <vt:lpstr>Présentation PowerPoint</vt:lpstr>
      <vt:lpstr>Prendre soin de ses gènes… selon Joël de Rosnay</vt:lpstr>
      <vt:lpstr>En guise de conclusion…</vt:lpstr>
      <vt:lpstr>Présentation PowerPoint</vt:lpstr>
    </vt:vector>
  </TitlesOfParts>
  <Company>Rectorat De Montpellier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cguerin5</dc:creator>
  <cp:lastModifiedBy>cguerin5</cp:lastModifiedBy>
  <cp:revision>31</cp:revision>
  <dcterms:created xsi:type="dcterms:W3CDTF">2019-02-10T18:15:14Z</dcterms:created>
  <dcterms:modified xsi:type="dcterms:W3CDTF">2019-11-06T18:39:55Z</dcterms:modified>
</cp:coreProperties>
</file>